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Ex1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sldIdLst>
    <p:sldId id="257" r:id="rId2"/>
    <p:sldId id="258" r:id="rId3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87C8"/>
    <a:srgbClr val="6BB3EF"/>
    <a:srgbClr val="213863"/>
    <a:srgbClr val="3164AC"/>
    <a:srgbClr val="0BB2B1"/>
    <a:srgbClr val="0561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7" d="100"/>
          <a:sy n="27" d="100"/>
        </p:scale>
        <p:origin x="1282" y="-34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P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Folha1!$B$1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Folha1!$A$2:$A$5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Folha1!$B$2:$B$5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AB-4E43-9C4E-364A27E37043}"/>
            </c:ext>
          </c:extLst>
        </c:ser>
        <c:ser>
          <c:idx val="1"/>
          <c:order val="1"/>
          <c:tx>
            <c:strRef>
              <c:f>Folha1!$C$1</c:f>
              <c:strCache>
                <c:ptCount val="1"/>
                <c:pt idx="0">
                  <c:v>Série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Folha1!$A$2:$A$5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Folha1!$C$2:$C$5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AB-4E43-9C4E-364A27E37043}"/>
            </c:ext>
          </c:extLst>
        </c:ser>
        <c:ser>
          <c:idx val="2"/>
          <c:order val="2"/>
          <c:tx>
            <c:strRef>
              <c:f>Folha1!$D$1</c:f>
              <c:strCache>
                <c:ptCount val="1"/>
                <c:pt idx="0">
                  <c:v>Série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Folha1!$A$2:$A$5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Folha1!$D$2:$D$5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8AB-4E43-9C4E-364A27E370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51375999"/>
        <c:axId val="1351367359"/>
      </c:lineChart>
      <c:catAx>
        <c:axId val="13513759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1351367359"/>
        <c:crosses val="autoZero"/>
        <c:auto val="1"/>
        <c:lblAlgn val="ctr"/>
        <c:lblOffset val="100"/>
        <c:noMultiLvlLbl val="0"/>
      </c:catAx>
      <c:valAx>
        <c:axId val="13513673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13513759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P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PT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Folha1!$A$2:$A$23</cx:f>
        <cx:lvl ptCount="22">
          <cx:pt idx="0">Categoria 1</cx:pt>
          <cx:pt idx="1">Categoria 1</cx:pt>
          <cx:pt idx="2">Categoria 1</cx:pt>
          <cx:pt idx="3">Categoria 1</cx:pt>
          <cx:pt idx="4">Categoria 1</cx:pt>
          <cx:pt idx="5">Categoria 1</cx:pt>
          <cx:pt idx="6">Categoria 1</cx:pt>
          <cx:pt idx="7">Categoria 1</cx:pt>
          <cx:pt idx="8">Categoria 1</cx:pt>
          <cx:pt idx="9">Categoria 2</cx:pt>
          <cx:pt idx="10">Categoria 2</cx:pt>
          <cx:pt idx="11">Categoria 2</cx:pt>
          <cx:pt idx="12">Categoria 2</cx:pt>
          <cx:pt idx="13">Categoria 2</cx:pt>
          <cx:pt idx="14">Categoria 2</cx:pt>
          <cx:pt idx="15">Categoria 2</cx:pt>
          <cx:pt idx="16">Categoria 3</cx:pt>
          <cx:pt idx="17">Categoria 3</cx:pt>
          <cx:pt idx="18">Categoria 3</cx:pt>
          <cx:pt idx="19">Categoria 3</cx:pt>
          <cx:pt idx="20">Categoria 3</cx:pt>
          <cx:pt idx="21">Categoria 3</cx:pt>
        </cx:lvl>
      </cx:strDim>
      <cx:numDim type="val">
        <cx:f>Folha1!$B$2:$B$23</cx:f>
        <cx:lvl ptCount="22" formatCode="Estandar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Folha1!$A$2:$A$23</cx:f>
        <cx:lvl ptCount="22">
          <cx:pt idx="0">Categoria 1</cx:pt>
          <cx:pt idx="1">Categoria 1</cx:pt>
          <cx:pt idx="2">Categoria 1</cx:pt>
          <cx:pt idx="3">Categoria 1</cx:pt>
          <cx:pt idx="4">Categoria 1</cx:pt>
          <cx:pt idx="5">Categoria 1</cx:pt>
          <cx:pt idx="6">Categoria 1</cx:pt>
          <cx:pt idx="7">Categoria 1</cx:pt>
          <cx:pt idx="8">Categoria 1</cx:pt>
          <cx:pt idx="9">Categoria 2</cx:pt>
          <cx:pt idx="10">Categoria 2</cx:pt>
          <cx:pt idx="11">Categoria 2</cx:pt>
          <cx:pt idx="12">Categoria 2</cx:pt>
          <cx:pt idx="13">Categoria 2</cx:pt>
          <cx:pt idx="14">Categoria 2</cx:pt>
          <cx:pt idx="15">Categoria 2</cx:pt>
          <cx:pt idx="16">Categoria 3</cx:pt>
          <cx:pt idx="17">Categoria 3</cx:pt>
          <cx:pt idx="18">Categoria 3</cx:pt>
          <cx:pt idx="19">Categoria 3</cx:pt>
          <cx:pt idx="20">Categoria 3</cx:pt>
          <cx:pt idx="21">Categoria 3</cx:pt>
        </cx:lvl>
      </cx:strDim>
      <cx:numDim type="val">
        <cx:f>Folha1!$C$2:$C$23</cx:f>
        <cx:lvl ptCount="22" formatCode="Estandar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Folha1!$A$2:$A$23</cx:f>
        <cx:lvl ptCount="22">
          <cx:pt idx="0">Categoria 1</cx:pt>
          <cx:pt idx="1">Categoria 1</cx:pt>
          <cx:pt idx="2">Categoria 1</cx:pt>
          <cx:pt idx="3">Categoria 1</cx:pt>
          <cx:pt idx="4">Categoria 1</cx:pt>
          <cx:pt idx="5">Categoria 1</cx:pt>
          <cx:pt idx="6">Categoria 1</cx:pt>
          <cx:pt idx="7">Categoria 1</cx:pt>
          <cx:pt idx="8">Categoria 1</cx:pt>
          <cx:pt idx="9">Categoria 2</cx:pt>
          <cx:pt idx="10">Categoria 2</cx:pt>
          <cx:pt idx="11">Categoria 2</cx:pt>
          <cx:pt idx="12">Categoria 2</cx:pt>
          <cx:pt idx="13">Categoria 2</cx:pt>
          <cx:pt idx="14">Categoria 2</cx:pt>
          <cx:pt idx="15">Categoria 2</cx:pt>
          <cx:pt idx="16">Categoria 3</cx:pt>
          <cx:pt idx="17">Categoria 3</cx:pt>
          <cx:pt idx="18">Categoria 3</cx:pt>
          <cx:pt idx="19">Categoria 3</cx:pt>
          <cx:pt idx="20">Categoria 3</cx:pt>
          <cx:pt idx="21">Categoria 3</cx:pt>
        </cx:lvl>
      </cx:strDim>
      <cx:numDim type="val">
        <cx:f>Folha1!$D$2:$D$23</cx:f>
        <cx:lvl ptCount="22" formatCode="Estandar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title pos="t" align="ctr" overlay="0"/>
    <cx:plotArea>
      <cx:plotAreaRegion>
        <cx:series layoutId="boxWhisker" uniqueId="{BCA88418-2F75-4837-AB4A-0375CEAF952D}">
          <cx:tx>
            <cx:txData>
              <cx:f>Folha1!$B$1</cx:f>
              <cx:v>Série1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D87879D7-9F75-4547-9C71-676C0145610B}">
          <cx:tx>
            <cx:txData>
              <cx:f>Folha1!$C$1</cx:f>
              <cx:v>Série2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B4AE76E-6260-487F-B9BB-CB842EEB04D1}">
          <cx:tx>
            <cx:txData>
              <cx:f>Folha1!$D$1</cx:f>
              <cx:v>Série3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>
        <cx:catScaling gapWidth="1"/>
        <cx:tickLabels/>
      </cx:axis>
      <cx:axis id="1">
        <cx:valScaling/>
        <cx:majorGridlines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7637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água, natureza, céu, ar livre&#10;&#10;Descrição gerada automaticamente">
            <a:extLst>
              <a:ext uri="{FF2B5EF4-FFF2-40B4-BE49-F238E27FC236}">
                <a16:creationId xmlns:a16="http://schemas.microsoft.com/office/drawing/2014/main" id="{650E0807-7CDD-767B-40A5-9E8720B4BB5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571"/>
          <a:stretch/>
        </p:blipFill>
        <p:spPr>
          <a:xfrm>
            <a:off x="0" y="38824694"/>
            <a:ext cx="30275213" cy="3979069"/>
          </a:xfrm>
          <a:prstGeom prst="rect">
            <a:avLst/>
          </a:prstGeom>
        </p:spPr>
      </p:pic>
      <p:pic>
        <p:nvPicPr>
          <p:cNvPr id="8" name="Imagem 7" descr="Uma imagem com bandeira, estrela, símbolo, Azul elétrico&#10;&#10;Descrição gerada automaticamente">
            <a:extLst>
              <a:ext uri="{FF2B5EF4-FFF2-40B4-BE49-F238E27FC236}">
                <a16:creationId xmlns:a16="http://schemas.microsoft.com/office/drawing/2014/main" id="{C8DF7B20-F2C0-9303-0505-12DD5169435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6591493" y="40032727"/>
            <a:ext cx="1802531" cy="1202196"/>
          </a:xfrm>
          <a:prstGeom prst="rect">
            <a:avLst/>
          </a:prstGeom>
        </p:spPr>
      </p:pic>
      <p:pic>
        <p:nvPicPr>
          <p:cNvPr id="9" name="Imagem 8" descr="Uma imagem com texto, Tipo de letra, Gráficos, design gráfico&#10;&#10;Descrição gerada automaticamente">
            <a:extLst>
              <a:ext uri="{FF2B5EF4-FFF2-40B4-BE49-F238E27FC236}">
                <a16:creationId xmlns:a16="http://schemas.microsoft.com/office/drawing/2014/main" id="{4C2EC808-BB73-F13C-EC20-0BA44CA165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317" y="39964598"/>
            <a:ext cx="4284033" cy="1338455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6ECF8FD9-5F35-65CD-A443-A12433EB230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801387" y="40139295"/>
            <a:ext cx="1100547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5400" b="1" i="0" u="none" strike="noStrike" cap="none" normalizeH="0" baseline="0" dirty="0">
                <a:ln>
                  <a:noFill/>
                </a:ln>
                <a:solidFill>
                  <a:srgbClr val="4C59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OTTERS Conference: </a:t>
            </a:r>
            <a:r>
              <a:rPr kumimoji="0" lang="pt-PT" altLang="pt-PT" sz="5400" b="1" i="0" u="none" strike="noStrike" cap="none" normalizeH="0" baseline="0" dirty="0" err="1">
                <a:ln>
                  <a:noFill/>
                </a:ln>
                <a:solidFill>
                  <a:srgbClr val="4C59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Waves</a:t>
            </a:r>
            <a:r>
              <a:rPr kumimoji="0" lang="pt-PT" altLang="pt-PT" sz="5400" b="1" i="0" u="none" strike="noStrike" cap="none" normalizeH="0" baseline="0" dirty="0">
                <a:ln>
                  <a:noFill/>
                </a:ln>
                <a:solidFill>
                  <a:srgbClr val="4C59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pt-PT" altLang="pt-PT" sz="5400" b="1" i="0" u="none" strike="noStrike" cap="none" normalizeH="0" baseline="0" dirty="0" err="1">
                <a:ln>
                  <a:noFill/>
                </a:ln>
                <a:solidFill>
                  <a:srgbClr val="4C59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kumimoji="0" lang="pt-PT" altLang="pt-PT" sz="5400" b="1" i="0" u="none" strike="noStrike" cap="none" normalizeH="0" baseline="0" dirty="0">
                <a:ln>
                  <a:noFill/>
                </a:ln>
                <a:solidFill>
                  <a:srgbClr val="4C59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pt-PT" altLang="pt-PT" sz="5400" b="1" i="0" u="none" strike="noStrike" cap="none" normalizeH="0" baseline="0" dirty="0" err="1">
                <a:ln>
                  <a:noFill/>
                </a:ln>
                <a:solidFill>
                  <a:srgbClr val="4C59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Change</a:t>
            </a:r>
            <a:endParaRPr kumimoji="0" lang="pt-PT" altLang="pt-PT" sz="5400" b="1" i="0" u="none" strike="noStrike" cap="none" normalizeH="0" baseline="0" dirty="0">
              <a:ln>
                <a:noFill/>
              </a:ln>
              <a:solidFill>
                <a:srgbClr val="4C598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4290C69-F163-C60F-6A36-DA4CC21757F4}"/>
              </a:ext>
            </a:extLst>
          </p:cNvPr>
          <p:cNvSpPr txBox="1"/>
          <p:nvPr userDrawn="1"/>
        </p:nvSpPr>
        <p:spPr>
          <a:xfrm>
            <a:off x="18688050" y="39895161"/>
            <a:ext cx="732080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b="0" i="0" dirty="0">
                <a:solidFill>
                  <a:schemeClr val="accent2">
                    <a:lumMod val="50000"/>
                  </a:schemeClr>
                </a:solidFill>
                <a:effectLst/>
                <a:latin typeface="Cairo" pitchFamily="2" charset="-78"/>
                <a:cs typeface="Cairo" pitchFamily="2" charset="-78"/>
              </a:rPr>
              <a:t>This project has received funding from the European Commission’s Horizon Europe Coordination and Support Actions </a:t>
            </a:r>
            <a:r>
              <a:rPr lang="en-US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airo" pitchFamily="2" charset="-78"/>
                <a:cs typeface="Cairo" pitchFamily="2" charset="-78"/>
              </a:rPr>
              <a:t>programme</a:t>
            </a:r>
            <a:r>
              <a:rPr lang="en-US" b="0" i="0" dirty="0">
                <a:solidFill>
                  <a:schemeClr val="accent2">
                    <a:lumMod val="50000"/>
                  </a:schemeClr>
                </a:solidFill>
                <a:effectLst/>
                <a:latin typeface="Cairo" pitchFamily="2" charset="-78"/>
                <a:cs typeface="Cairo" pitchFamily="2" charset="-78"/>
              </a:rPr>
              <a:t> under grant agreement No. 101094041. The information and views presented on this website are entirely those of the authors and do not necessarily reflect the opinion of the European Commission.</a:t>
            </a:r>
            <a:endParaRPr lang="pt-PT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295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0455D5F-481A-9FE3-7C17-41A5B39486BF}"/>
              </a:ext>
            </a:extLst>
          </p:cNvPr>
          <p:cNvSpPr txBox="1"/>
          <p:nvPr/>
        </p:nvSpPr>
        <p:spPr>
          <a:xfrm>
            <a:off x="1955006" y="1295400"/>
            <a:ext cx="26365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0" b="1" dirty="0" err="1">
                <a:solidFill>
                  <a:schemeClr val="accent2">
                    <a:lumMod val="50000"/>
                  </a:schemeClr>
                </a:solidFill>
              </a:rPr>
              <a:t>Title</a:t>
            </a:r>
            <a:endParaRPr lang="pt-PT" sz="10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D96133D-7CAE-B625-FB72-93A28A7D4149}"/>
              </a:ext>
            </a:extLst>
          </p:cNvPr>
          <p:cNvSpPr txBox="1"/>
          <p:nvPr/>
        </p:nvSpPr>
        <p:spPr>
          <a:xfrm>
            <a:off x="1955006" y="2957632"/>
            <a:ext cx="2636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5400" dirty="0" err="1">
                <a:solidFill>
                  <a:schemeClr val="accent2">
                    <a:lumMod val="50000"/>
                  </a:schemeClr>
                </a:solidFill>
              </a:rPr>
              <a:t>Authors</a:t>
            </a:r>
            <a:r>
              <a:rPr lang="pt-PT" sz="5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pt-PT" sz="5400" dirty="0" err="1">
                <a:solidFill>
                  <a:schemeClr val="accent2">
                    <a:lumMod val="50000"/>
                  </a:schemeClr>
                </a:solidFill>
              </a:rPr>
              <a:t>and</a:t>
            </a:r>
            <a:r>
              <a:rPr lang="pt-PT" sz="5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pt-PT" sz="5400" dirty="0" err="1">
                <a:solidFill>
                  <a:schemeClr val="accent2">
                    <a:lumMod val="50000"/>
                  </a:schemeClr>
                </a:solidFill>
              </a:rPr>
              <a:t>Affiliation</a:t>
            </a:r>
            <a:endParaRPr lang="pt-PT" sz="5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534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C6871-ECDD-1EA2-51CC-5313D73C9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55F875A-1B60-316B-FAD8-B483D6B182DB}"/>
              </a:ext>
            </a:extLst>
          </p:cNvPr>
          <p:cNvSpPr/>
          <p:nvPr/>
        </p:nvSpPr>
        <p:spPr>
          <a:xfrm>
            <a:off x="635000" y="5159829"/>
            <a:ext cx="15316200" cy="8382000"/>
          </a:xfrm>
          <a:prstGeom prst="rect">
            <a:avLst/>
          </a:prstGeom>
          <a:solidFill>
            <a:srgbClr val="213863"/>
          </a:solidFill>
          <a:ln w="254000">
            <a:solidFill>
              <a:srgbClr val="2138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+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3C01C06-35C6-0536-8693-6F1198267B45}"/>
              </a:ext>
            </a:extLst>
          </p:cNvPr>
          <p:cNvSpPr txBox="1"/>
          <p:nvPr/>
        </p:nvSpPr>
        <p:spPr>
          <a:xfrm>
            <a:off x="1955006" y="1295400"/>
            <a:ext cx="26365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0" b="1" dirty="0">
                <a:solidFill>
                  <a:schemeClr val="accent2">
                    <a:lumMod val="50000"/>
                  </a:schemeClr>
                </a:solidFill>
              </a:rPr>
              <a:t>Example Template - Title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EB0FEEB-E713-9DB4-70DF-DDB6A8862A47}"/>
              </a:ext>
            </a:extLst>
          </p:cNvPr>
          <p:cNvSpPr txBox="1"/>
          <p:nvPr/>
        </p:nvSpPr>
        <p:spPr>
          <a:xfrm>
            <a:off x="1955006" y="2957632"/>
            <a:ext cx="2636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chemeClr val="accent2">
                    <a:lumMod val="50000"/>
                  </a:schemeClr>
                </a:solidFill>
              </a:rPr>
              <a:t>Authors and Affiliation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5B82BE1-29EE-7EA6-5963-ACFDE2CD442B}"/>
              </a:ext>
            </a:extLst>
          </p:cNvPr>
          <p:cNvSpPr/>
          <p:nvPr/>
        </p:nvSpPr>
        <p:spPr>
          <a:xfrm>
            <a:off x="16600714" y="5159829"/>
            <a:ext cx="13039499" cy="8382000"/>
          </a:xfrm>
          <a:prstGeom prst="rect">
            <a:avLst/>
          </a:prstGeom>
          <a:noFill/>
          <a:ln w="254000">
            <a:solidFill>
              <a:srgbClr val="2138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42B9647-331A-72F9-87ED-FEFE77F08914}"/>
              </a:ext>
            </a:extLst>
          </p:cNvPr>
          <p:cNvSpPr txBox="1"/>
          <p:nvPr/>
        </p:nvSpPr>
        <p:spPr>
          <a:xfrm>
            <a:off x="17399794" y="7941489"/>
            <a:ext cx="1143850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It should succinctly describe the approach and techniques used to conduct the research. It should include details about the study design, data collection methods, and analysis techniques, ensuring clarity and reproducibility. </a:t>
            </a:r>
          </a:p>
          <a:p>
            <a:endParaRPr lang="en-GB" sz="2800" dirty="0"/>
          </a:p>
          <a:p>
            <a:r>
              <a:rPr lang="en-GB" sz="2800" dirty="0"/>
              <a:t>Focus on the most critical aspects of the methodology, using visuals like flowcharts or diagrams if they enhance understanding (only if needed).</a:t>
            </a:r>
          </a:p>
          <a:p>
            <a:endParaRPr lang="en-GB" sz="2800" dirty="0"/>
          </a:p>
          <a:p>
            <a:r>
              <a:rPr lang="en-GB" sz="2800" dirty="0"/>
              <a:t>Avoid excessive technical jargon and keep the explanation concise to maintain the audience's attention.</a:t>
            </a:r>
            <a:endParaRPr lang="en-GB" sz="2800" b="1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1FFBE4F-0EC4-3079-85A3-5B9FCBC5D0A8}"/>
              </a:ext>
            </a:extLst>
          </p:cNvPr>
          <p:cNvSpPr/>
          <p:nvPr/>
        </p:nvSpPr>
        <p:spPr>
          <a:xfrm>
            <a:off x="634999" y="14429249"/>
            <a:ext cx="29005213" cy="14832685"/>
          </a:xfrm>
          <a:prstGeom prst="rect">
            <a:avLst/>
          </a:prstGeom>
          <a:noFill/>
          <a:ln w="254000">
            <a:solidFill>
              <a:srgbClr val="2138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6516A70-94DC-6E1C-69E3-702E71147291}"/>
              </a:ext>
            </a:extLst>
          </p:cNvPr>
          <p:cNvSpPr txBox="1"/>
          <p:nvPr/>
        </p:nvSpPr>
        <p:spPr>
          <a:xfrm>
            <a:off x="1436913" y="17313365"/>
            <a:ext cx="17268373" cy="889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It should present the key findings of your research clearly and concisely. </a:t>
            </a:r>
          </a:p>
          <a:p>
            <a:endParaRPr lang="en-GB" sz="4400" dirty="0"/>
          </a:p>
          <a:p>
            <a:r>
              <a:rPr lang="en-GB" sz="4400" b="1" dirty="0"/>
              <a:t>Use visual elements</a:t>
            </a:r>
            <a:r>
              <a:rPr lang="en-GB" sz="4400" dirty="0"/>
              <a:t> like graphs, charts, tables, or images to effectively convey data and trends. </a:t>
            </a:r>
          </a:p>
          <a:p>
            <a:endParaRPr lang="en-GB" sz="4400" dirty="0"/>
          </a:p>
          <a:p>
            <a:r>
              <a:rPr lang="en-GB" sz="4400" dirty="0"/>
              <a:t>Highlight the most important outcomes, ensuring they align with your research objectives. </a:t>
            </a:r>
          </a:p>
          <a:p>
            <a:endParaRPr lang="en-GB" sz="4400" dirty="0"/>
          </a:p>
          <a:p>
            <a:r>
              <a:rPr lang="en-GB" sz="4400" b="1" dirty="0"/>
              <a:t>Avoid overloading the section with text</a:t>
            </a:r>
            <a:r>
              <a:rPr lang="en-GB" sz="4400" dirty="0"/>
              <a:t>; instead, let the visuals tell the story, supplemented by brief, descriptive captions or bullet points. Ensure that all figures are labelled and easy to interpret for your audience.</a:t>
            </a:r>
            <a:endParaRPr lang="en-GB" sz="4400" b="1" dirty="0"/>
          </a:p>
        </p:txBody>
      </p:sp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D198168B-4892-FBC0-06A4-52095D939F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0580238"/>
              </p:ext>
            </p:extLst>
          </p:nvPr>
        </p:nvGraphicFramePr>
        <p:xfrm>
          <a:off x="19507200" y="15297868"/>
          <a:ext cx="9331099" cy="6104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9" name="Gráfico 18">
                <a:extLst>
                  <a:ext uri="{FF2B5EF4-FFF2-40B4-BE49-F238E27FC236}">
                    <a16:creationId xmlns:a16="http://schemas.microsoft.com/office/drawing/2014/main" id="{66B27FE0-7786-FCC2-06B9-87B42181BEF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709452455"/>
                  </p:ext>
                </p:extLst>
              </p:nvPr>
            </p:nvGraphicFramePr>
            <p:xfrm>
              <a:off x="19507200" y="22884817"/>
              <a:ext cx="9331099" cy="5518944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19" name="Gráfico 18">
                <a:extLst>
                  <a:ext uri="{FF2B5EF4-FFF2-40B4-BE49-F238E27FC236}">
                    <a16:creationId xmlns:a16="http://schemas.microsoft.com/office/drawing/2014/main" id="{66B27FE0-7786-FCC2-06B9-87B42181BEF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507200" y="22884817"/>
                <a:ext cx="9331099" cy="5518944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Retângulo 19">
            <a:extLst>
              <a:ext uri="{FF2B5EF4-FFF2-40B4-BE49-F238E27FC236}">
                <a16:creationId xmlns:a16="http://schemas.microsoft.com/office/drawing/2014/main" id="{7A0472BA-6359-C531-B03B-D08100DD75AE}"/>
              </a:ext>
            </a:extLst>
          </p:cNvPr>
          <p:cNvSpPr/>
          <p:nvPr/>
        </p:nvSpPr>
        <p:spPr>
          <a:xfrm>
            <a:off x="634999" y="30149353"/>
            <a:ext cx="20548602" cy="8636447"/>
          </a:xfrm>
          <a:prstGeom prst="rect">
            <a:avLst/>
          </a:prstGeom>
          <a:solidFill>
            <a:srgbClr val="213863"/>
          </a:solidFill>
          <a:ln w="254000">
            <a:solidFill>
              <a:srgbClr val="2138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FFC5E62-9A1B-58B4-A5A7-944DAC456D6D}"/>
              </a:ext>
            </a:extLst>
          </p:cNvPr>
          <p:cNvSpPr/>
          <p:nvPr/>
        </p:nvSpPr>
        <p:spPr>
          <a:xfrm>
            <a:off x="22123399" y="30149353"/>
            <a:ext cx="7516813" cy="8636447"/>
          </a:xfrm>
          <a:prstGeom prst="rect">
            <a:avLst/>
          </a:prstGeom>
          <a:noFill/>
          <a:ln w="254000">
            <a:solidFill>
              <a:srgbClr val="2138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C41473C-7EAD-97AF-78C2-951DE43421AE}"/>
              </a:ext>
            </a:extLst>
          </p:cNvPr>
          <p:cNvSpPr txBox="1"/>
          <p:nvPr/>
        </p:nvSpPr>
        <p:spPr>
          <a:xfrm>
            <a:off x="1436912" y="32257535"/>
            <a:ext cx="1902278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</a:rPr>
              <a:t>It should </a:t>
            </a:r>
            <a:r>
              <a:rPr lang="en-GB" sz="4400" b="1" dirty="0">
                <a:solidFill>
                  <a:schemeClr val="bg1"/>
                </a:solidFill>
              </a:rPr>
              <a:t>succinctly summarize the main takeaways from your research</a:t>
            </a:r>
            <a:r>
              <a:rPr lang="en-GB" sz="4400" dirty="0">
                <a:solidFill>
                  <a:schemeClr val="bg1"/>
                </a:solidFill>
              </a:rPr>
              <a:t>. Highlight how your findings address the research question or objectives outlined in the introduction. </a:t>
            </a:r>
          </a:p>
          <a:p>
            <a:endParaRPr lang="en-GB" sz="4400" dirty="0">
              <a:solidFill>
                <a:schemeClr val="bg1"/>
              </a:solidFill>
            </a:endParaRPr>
          </a:p>
          <a:p>
            <a:r>
              <a:rPr lang="en-GB" sz="4400" dirty="0">
                <a:solidFill>
                  <a:schemeClr val="bg1"/>
                </a:solidFill>
              </a:rPr>
              <a:t>Discuss the implications of your results and their relevance to the broader field. If applicable, suggest practical applications or next steps for further research</a:t>
            </a:r>
            <a:r>
              <a:rPr lang="en-GB" sz="4400" b="1" dirty="0">
                <a:solidFill>
                  <a:schemeClr val="bg1"/>
                </a:solidFill>
              </a:rPr>
              <a:t>. Keep the text concise and focused, </a:t>
            </a:r>
            <a:r>
              <a:rPr lang="en-GB" sz="4400" dirty="0">
                <a:solidFill>
                  <a:schemeClr val="bg1"/>
                </a:solidFill>
              </a:rPr>
              <a:t>using bullet points or short paragraphs to ensure clarity. Avoid introducing new data or concepts in this section.</a:t>
            </a:r>
            <a:endParaRPr lang="en-GB" sz="4400" b="1" dirty="0">
              <a:solidFill>
                <a:schemeClr val="bg1"/>
              </a:solidFill>
            </a:endParaRP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382ACB35-F47F-9400-BDA1-933F1003EC29}"/>
              </a:ext>
            </a:extLst>
          </p:cNvPr>
          <p:cNvSpPr/>
          <p:nvPr/>
        </p:nvSpPr>
        <p:spPr>
          <a:xfrm>
            <a:off x="-813594" y="5509434"/>
            <a:ext cx="10744200" cy="14075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2F87C8"/>
              </a:solidFill>
            </a:endParaRPr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09F2D882-8226-3D28-6A0D-7F7FD10A9A1A}"/>
              </a:ext>
            </a:extLst>
          </p:cNvPr>
          <p:cNvSpPr/>
          <p:nvPr/>
        </p:nvSpPr>
        <p:spPr>
          <a:xfrm>
            <a:off x="23466199" y="5509434"/>
            <a:ext cx="10744200" cy="14075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2F87C8"/>
              </a:solidFill>
            </a:endParaRP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E14269A2-A69D-2452-5E6B-40ECBADA2346}"/>
              </a:ext>
            </a:extLst>
          </p:cNvPr>
          <p:cNvSpPr/>
          <p:nvPr/>
        </p:nvSpPr>
        <p:spPr>
          <a:xfrm>
            <a:off x="-3133275" y="14855294"/>
            <a:ext cx="12882619" cy="14075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2F87C8"/>
              </a:solidFill>
            </a:endParaRPr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26BD200A-7D28-9EC0-EB05-94EEC0D3F234}"/>
              </a:ext>
            </a:extLst>
          </p:cNvPr>
          <p:cNvSpPr/>
          <p:nvPr/>
        </p:nvSpPr>
        <p:spPr>
          <a:xfrm>
            <a:off x="-3133274" y="30507962"/>
            <a:ext cx="12882619" cy="14075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2F87C8"/>
              </a:solidFill>
            </a:endParaRP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CCD99BD9-E6C3-C46C-F3B3-8CA42FCF89B3}"/>
              </a:ext>
            </a:extLst>
          </p:cNvPr>
          <p:cNvSpPr/>
          <p:nvPr/>
        </p:nvSpPr>
        <p:spPr>
          <a:xfrm>
            <a:off x="23466199" y="30507962"/>
            <a:ext cx="10744200" cy="14075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2F87C8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9F487E6-8795-27E3-8832-5E6387905EE7}"/>
              </a:ext>
            </a:extLst>
          </p:cNvPr>
          <p:cNvSpPr txBox="1"/>
          <p:nvPr/>
        </p:nvSpPr>
        <p:spPr>
          <a:xfrm>
            <a:off x="1436914" y="7320543"/>
            <a:ext cx="1370069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</a:rPr>
              <a:t>It should provide a concise overview of </a:t>
            </a:r>
            <a:r>
              <a:rPr lang="en-GB" sz="4000" b="1" dirty="0">
                <a:solidFill>
                  <a:schemeClr val="bg1"/>
                </a:solidFill>
              </a:rPr>
              <a:t>the research context and background</a:t>
            </a:r>
            <a:r>
              <a:rPr lang="en-GB" sz="4000" dirty="0">
                <a:solidFill>
                  <a:schemeClr val="bg1"/>
                </a:solidFill>
              </a:rPr>
              <a:t>, clearly </a:t>
            </a:r>
            <a:r>
              <a:rPr lang="en-GB" sz="4000" b="1" dirty="0">
                <a:solidFill>
                  <a:schemeClr val="bg1"/>
                </a:solidFill>
              </a:rPr>
              <a:t>stating the problem or question being addressed</a:t>
            </a:r>
            <a:r>
              <a:rPr lang="en-GB" sz="4000" dirty="0">
                <a:solidFill>
                  <a:schemeClr val="bg1"/>
                </a:solidFill>
              </a:rPr>
              <a:t>. It should outline the significance of the study and its relevance to the field, offering just enough detail to engage the audience without overwhelming them. </a:t>
            </a:r>
          </a:p>
          <a:p>
            <a:endParaRPr lang="en-GB" sz="4000" b="1" dirty="0">
              <a:solidFill>
                <a:schemeClr val="bg1"/>
              </a:solidFill>
            </a:endParaRPr>
          </a:p>
          <a:p>
            <a:r>
              <a:rPr lang="en-GB" sz="4000" b="1" dirty="0">
                <a:solidFill>
                  <a:schemeClr val="bg1"/>
                </a:solidFill>
              </a:rPr>
              <a:t>Key objectives or hypotheses should be highlighted</a:t>
            </a:r>
            <a:r>
              <a:rPr lang="en-GB" sz="4000" dirty="0">
                <a:solidFill>
                  <a:schemeClr val="bg1"/>
                </a:solidFill>
              </a:rPr>
              <a:t>, setting the stage for the methods, results, and conclusions that follow.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CB49D4C6-F9FC-2EA1-DF98-3AE2622F0AE3}"/>
              </a:ext>
            </a:extLst>
          </p:cNvPr>
          <p:cNvSpPr txBox="1"/>
          <p:nvPr/>
        </p:nvSpPr>
        <p:spPr>
          <a:xfrm>
            <a:off x="634999" y="5705393"/>
            <a:ext cx="579032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b="1" dirty="0">
                <a:solidFill>
                  <a:srgbClr val="213863"/>
                </a:solidFill>
              </a:rPr>
              <a:t>Introduction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B23C6528-DE77-825D-7808-3B00A73D0233}"/>
              </a:ext>
            </a:extLst>
          </p:cNvPr>
          <p:cNvSpPr txBox="1"/>
          <p:nvPr/>
        </p:nvSpPr>
        <p:spPr>
          <a:xfrm>
            <a:off x="23875829" y="5705393"/>
            <a:ext cx="579032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6000" b="1" dirty="0">
                <a:solidFill>
                  <a:srgbClr val="213863"/>
                </a:solidFill>
              </a:rPr>
              <a:t>Methodology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452B75FA-DF8A-6094-508F-77BF0717F286}"/>
              </a:ext>
            </a:extLst>
          </p:cNvPr>
          <p:cNvSpPr txBox="1"/>
          <p:nvPr/>
        </p:nvSpPr>
        <p:spPr>
          <a:xfrm>
            <a:off x="634999" y="15051252"/>
            <a:ext cx="579032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b="1" dirty="0">
                <a:solidFill>
                  <a:srgbClr val="213863"/>
                </a:solidFill>
              </a:rPr>
              <a:t>Results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9723129C-A485-289C-F294-25D7C870D073}"/>
              </a:ext>
            </a:extLst>
          </p:cNvPr>
          <p:cNvSpPr txBox="1"/>
          <p:nvPr/>
        </p:nvSpPr>
        <p:spPr>
          <a:xfrm>
            <a:off x="609060" y="30703919"/>
            <a:ext cx="579032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b="1" dirty="0">
                <a:solidFill>
                  <a:srgbClr val="213863"/>
                </a:solidFill>
              </a:rPr>
              <a:t>Conclusions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D06AD6E3-7FC8-2666-6B75-5D6915717D1A}"/>
              </a:ext>
            </a:extLst>
          </p:cNvPr>
          <p:cNvSpPr txBox="1"/>
          <p:nvPr/>
        </p:nvSpPr>
        <p:spPr>
          <a:xfrm>
            <a:off x="23875829" y="30827031"/>
            <a:ext cx="57903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4400" b="1" dirty="0">
                <a:solidFill>
                  <a:srgbClr val="213863"/>
                </a:solidFill>
              </a:rPr>
              <a:t>Acknowledgements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8F2C232C-AA5D-09D9-1BCE-2E43269BFAAC}"/>
              </a:ext>
            </a:extLst>
          </p:cNvPr>
          <p:cNvSpPr txBox="1"/>
          <p:nvPr/>
        </p:nvSpPr>
        <p:spPr>
          <a:xfrm>
            <a:off x="22655774" y="32174665"/>
            <a:ext cx="6528826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It should briefly recognize individuals, organizations, or institutions that contributed to the success of your research.</a:t>
            </a:r>
          </a:p>
          <a:p>
            <a:endParaRPr lang="en-GB" sz="2400" dirty="0"/>
          </a:p>
          <a:p>
            <a:r>
              <a:rPr lang="en-GB" sz="2400" dirty="0"/>
              <a:t> This may include funding agencies, collaborators, advisors, or colleagues who provided significant support, resources, or expertise. Mention any grants, fellowships, or institutional backing that facilitated the work. </a:t>
            </a:r>
          </a:p>
          <a:p>
            <a:endParaRPr lang="en-GB" sz="2400" dirty="0"/>
          </a:p>
          <a:p>
            <a:r>
              <a:rPr lang="en-GB" sz="2400" dirty="0"/>
              <a:t>Keep the section concise and professional, typically formatted as a short paragraph or a bulleted list.</a:t>
            </a:r>
          </a:p>
        </p:txBody>
      </p:sp>
    </p:spTree>
    <p:extLst>
      <p:ext uri="{BB962C8B-B14F-4D97-AF65-F5344CB8AC3E}">
        <p14:creationId xmlns:p14="http://schemas.microsoft.com/office/powerpoint/2010/main" val="3163756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1497</TotalTime>
  <Words>410</Words>
  <Application>Microsoft Office PowerPoint</Application>
  <PresentationFormat>Personalizados</PresentationFormat>
  <Paragraphs>35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7" baseType="lpstr">
      <vt:lpstr>Aptos</vt:lpstr>
      <vt:lpstr>Arial</vt:lpstr>
      <vt:lpstr>Cairo</vt:lpstr>
      <vt:lpstr>Calibri</vt:lpstr>
      <vt:lpstr>Office Theme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Joana Magalhães Silva</dc:creator>
  <cp:lastModifiedBy>Joana Magalhães Silva</cp:lastModifiedBy>
  <cp:revision>11</cp:revision>
  <dcterms:created xsi:type="dcterms:W3CDTF">2024-12-27T15:27:56Z</dcterms:created>
  <dcterms:modified xsi:type="dcterms:W3CDTF">2025-01-14T15:43:19Z</dcterms:modified>
</cp:coreProperties>
</file>